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94" r:id="rId3"/>
    <p:sldId id="278" r:id="rId4"/>
    <p:sldId id="279" r:id="rId5"/>
    <p:sldId id="281" r:id="rId6"/>
    <p:sldId id="287" r:id="rId7"/>
    <p:sldId id="288" r:id="rId8"/>
    <p:sldId id="290" r:id="rId9"/>
    <p:sldId id="292" r:id="rId10"/>
    <p:sldId id="295" r:id="rId11"/>
    <p:sldId id="293" r:id="rId12"/>
    <p:sldId id="296" r:id="rId13"/>
    <p:sldId id="297" r:id="rId14"/>
    <p:sldId id="298" r:id="rId15"/>
  </p:sldIdLst>
  <p:sldSz cx="18288000" cy="10287000"/>
  <p:notesSz cx="6858000" cy="9144000"/>
  <p:embeddedFontLst>
    <p:embeddedFont>
      <p:font typeface="나눔스퀘어_ac" panose="020B0600000101010101" pitchFamily="50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43F"/>
    <a:srgbClr val="F1F1F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4622" autoAdjust="0"/>
  </p:normalViewPr>
  <p:slideViewPr>
    <p:cSldViewPr>
      <p:cViewPr varScale="1">
        <p:scale>
          <a:sx n="33" d="100"/>
          <a:sy n="33" d="100"/>
        </p:scale>
        <p:origin x="72" y="74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4.08069.pd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143" y="2653258"/>
            <a:ext cx="4376118" cy="771670"/>
            <a:chOff x="0" y="0"/>
            <a:chExt cx="5834825" cy="10288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60507" cy="945029"/>
              </a:xfrm>
              <a:custGeom>
                <a:avLst/>
                <a:gdLst/>
                <a:ahLst/>
                <a:cxnLst/>
                <a:rect l="l" t="t" r="r" b="b"/>
                <a:pathLst>
                  <a:path w="5360507" h="945029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36214" y="254776"/>
              <a:ext cx="4762396" cy="471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 dirty="0" err="1">
                  <a:solidFill>
                    <a:srgbClr val="FFFFFF"/>
                  </a:solidFill>
                  <a:ea typeface="Nanum Gothic"/>
                </a:rPr>
                <a:t>ComputerVision</a:t>
              </a:r>
              <a:r>
                <a:rPr lang="en-US" sz="2102" dirty="0">
                  <a:solidFill>
                    <a:srgbClr val="FFFFFF"/>
                  </a:solidFill>
                  <a:ea typeface="Nanum Gothic"/>
                </a:rPr>
                <a:t>, transformer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6090" y="7628372"/>
            <a:ext cx="6199171" cy="721135"/>
            <a:chOff x="0" y="0"/>
            <a:chExt cx="8265562" cy="961513"/>
          </a:xfrm>
        </p:grpSpPr>
        <p:sp>
          <p:nvSpPr>
            <p:cNvPr id="8" name="TextBox 8"/>
            <p:cNvSpPr txBox="1"/>
            <p:nvPr/>
          </p:nvSpPr>
          <p:spPr>
            <a:xfrm>
              <a:off x="0" y="407516"/>
              <a:ext cx="8265562" cy="553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altLang="ko-KR" sz="2700" b="1" u="none" dirty="0" err="1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PaperReview</a:t>
              </a:r>
              <a:endParaRPr lang="en-US" altLang="ko-KR" sz="27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7200" y="2398818"/>
            <a:ext cx="11430863" cy="3662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ea typeface="Nanum Gothic Bold"/>
              </a:rPr>
              <a:t>End-to-End Object Detection with Transformers</a:t>
            </a:r>
          </a:p>
          <a:p>
            <a:r>
              <a:rPr lang="en-US" sz="6600" dirty="0">
                <a:solidFill>
                  <a:srgbClr val="000000"/>
                </a:solidFill>
                <a:ea typeface="Nanum Gothic Bold"/>
              </a:rPr>
              <a:t>&lt;</a:t>
            </a:r>
            <a:r>
              <a:rPr lang="en-US" sz="6600" dirty="0" err="1">
                <a:solidFill>
                  <a:srgbClr val="FA643F"/>
                </a:solidFill>
                <a:ea typeface="Nanum Gothic Bold"/>
              </a:rPr>
              <a:t>DE</a:t>
            </a:r>
            <a:r>
              <a:rPr lang="en-US" sz="6600" dirty="0" err="1">
                <a:solidFill>
                  <a:srgbClr val="000000"/>
                </a:solidFill>
                <a:ea typeface="Nanum Gothic Bold"/>
              </a:rPr>
              <a:t>tection</a:t>
            </a:r>
            <a:r>
              <a:rPr lang="en-US" sz="6600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6600" dirty="0" err="1">
                <a:solidFill>
                  <a:srgbClr val="FA643F"/>
                </a:solidFill>
                <a:ea typeface="Nanum Gothic Bold"/>
              </a:rPr>
              <a:t>TR</a:t>
            </a:r>
            <a:r>
              <a:rPr lang="en-US" sz="6600" dirty="0" err="1">
                <a:solidFill>
                  <a:srgbClr val="000000"/>
                </a:solidFill>
                <a:ea typeface="Nanum Gothic Bold"/>
              </a:rPr>
              <a:t>ansformer</a:t>
            </a:r>
            <a:r>
              <a:rPr lang="en-US" sz="6600" dirty="0">
                <a:solidFill>
                  <a:srgbClr val="000000"/>
                </a:solidFill>
                <a:ea typeface="Nanum Gothic Bold"/>
              </a:rPr>
              <a:t>&gt;</a:t>
            </a:r>
          </a:p>
          <a:p>
            <a:r>
              <a:rPr lang="en-US" sz="4000" dirty="0">
                <a:solidFill>
                  <a:srgbClr val="000000"/>
                </a:solidFill>
                <a:ea typeface="Nanum Gothic Bold"/>
              </a:rPr>
              <a:t>- Facebook AI &lt;2020.05.26&gt;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739" y="7628372"/>
            <a:ext cx="6199171" cy="1254294"/>
            <a:chOff x="0" y="0"/>
            <a:chExt cx="8265562" cy="16723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66485"/>
              <a:ext cx="8265562" cy="496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 lang="en-US" sz="2199" u="none" dirty="0">
                <a:solidFill>
                  <a:srgbClr val="000000"/>
                </a:solidFill>
                <a:ea typeface="Nanum Goth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07515"/>
              <a:ext cx="8265562" cy="1264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백 대 환 </a:t>
              </a:r>
            </a:p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endParaRPr lang="en-US" sz="27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3. DETR Model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C6D7406-F73C-EF72-87BC-111BC02F0136}"/>
              </a:ext>
            </a:extLst>
          </p:cNvPr>
          <p:cNvSpPr txBox="1"/>
          <p:nvPr/>
        </p:nvSpPr>
        <p:spPr>
          <a:xfrm>
            <a:off x="618678" y="1846136"/>
            <a:ext cx="17561878" cy="721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설명 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DETR architecture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 Decoder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 box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query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생성합니다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초기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query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설정되어있습니다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Decoder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앞서 설명한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query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multi-head self-attention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거쳐 가공된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출력합니다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Query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출력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Value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작동하여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multi-head attention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수행합니다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Prediction feed-forward networks (FFNs)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bi-partite matching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각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 box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겹치지 않도록 함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Decoding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거쳐 최종적으로 예측되는 정보는 중심 정보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(x, y),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너비와 클래스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만약 클래스가 없다면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"no object"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결과가 산출되고 이미지 상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Background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해당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Auxiliary decoding losses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 layer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마다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FFN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추가하여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auxiliary loss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구함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보조적인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사용할 경우 모델이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class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 올바른 수의 객체를 예측하도록 학습시키는데 도움을 줌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D08A8F6-5FC1-CBF2-9405-03046CBA6A52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F33B9E-CB1C-075D-0546-4D184309E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190500"/>
            <a:ext cx="7588756" cy="18971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9A859D-1214-9B06-C5B9-E73E08F01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938" y="7033993"/>
            <a:ext cx="7588756" cy="31817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66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4. Experiments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C6D7406-F73C-EF72-87BC-111BC02F0136}"/>
              </a:ext>
            </a:extLst>
          </p:cNvPr>
          <p:cNvSpPr txBox="1"/>
          <p:nvPr/>
        </p:nvSpPr>
        <p:spPr>
          <a:xfrm>
            <a:off x="618678" y="1846136"/>
            <a:ext cx="17561878" cy="2231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Experiments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Backbone -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ResNet-50, ResNet-101, DETR-R101, DETR-DC5, DETR-DC5-R101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COCO Dataset -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120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training, 5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천개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validation,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이미지에 존재하는 인스턴스는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63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architecture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관한 </a:t>
            </a: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Ablation study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수행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D08A8F6-5FC1-CBF2-9405-03046CBA6A52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DA5EDF-EEF9-E4F9-1FA8-3F2AAF98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51" y="4781205"/>
            <a:ext cx="4906920" cy="4947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5091DD-E583-4FC8-2C09-F7BB2251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448300"/>
            <a:ext cx="9265890" cy="3827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6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4. Experiments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C6D7406-F73C-EF72-87BC-111BC02F0136}"/>
              </a:ext>
            </a:extLst>
          </p:cNvPr>
          <p:cNvSpPr txBox="1"/>
          <p:nvPr/>
        </p:nvSpPr>
        <p:spPr>
          <a:xfrm>
            <a:off x="618678" y="1846136"/>
            <a:ext cx="17561878" cy="11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Experiments</a:t>
            </a:r>
          </a:p>
          <a:p>
            <a:pPr marL="291466" lvl="1">
              <a:lnSpc>
                <a:spcPct val="150000"/>
              </a:lnSpc>
            </a:pPr>
            <a:endParaRPr lang="en-US" altLang="ko-KR" sz="2700" b="1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D08A8F6-5FC1-CBF2-9405-03046CBA6A52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9BDC435-1FB4-9F74-289C-61F422CF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1471"/>
            <a:ext cx="9520856" cy="33212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3C4E90-97AF-4269-6B63-EDDE19CD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543" y="5824928"/>
            <a:ext cx="8799057" cy="4123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557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141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4. DETR for panoptic segmentation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C6D7406-F73C-EF72-87BC-111BC02F0136}"/>
              </a:ext>
            </a:extLst>
          </p:cNvPr>
          <p:cNvSpPr txBox="1"/>
          <p:nvPr/>
        </p:nvSpPr>
        <p:spPr>
          <a:xfrm>
            <a:off x="618678" y="1846136"/>
            <a:ext cx="17561878" cy="243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프로세스를 서로 크기가 다른 논리적인 블록 단위인 </a:t>
            </a: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분할하여 메모리에 할당</a:t>
            </a: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 크기가 서로 다르기 때문에 프로세스가 메모리에 적재될 때 빈 공간을 찾아 할당하는 기법</a:t>
            </a: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endParaRPr lang="en-US" altLang="ko-KR" sz="2700" b="1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D08A8F6-5FC1-CBF2-9405-03046CBA6A52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DEBAFD-2CF5-564B-1D61-4F19FA06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01" y="4279174"/>
            <a:ext cx="10816263" cy="30165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DF3DA5-7A3A-67AE-06E9-F5757895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6965265"/>
            <a:ext cx="9873717" cy="2694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95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141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5. Conclusion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C6D7406-F73C-EF72-87BC-111BC02F0136}"/>
              </a:ext>
            </a:extLst>
          </p:cNvPr>
          <p:cNvSpPr txBox="1"/>
          <p:nvPr/>
        </p:nvSpPr>
        <p:spPr>
          <a:xfrm>
            <a:off x="618678" y="1846136"/>
            <a:ext cx="17561878" cy="8042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Conclusion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최초로 적용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코딩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set prediction task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정의하여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prediction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ground truth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사이의 일대일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matching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수행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near duplicate prediction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효과적으로 감소시켜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post-processing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과정이 없는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end-to-end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제안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한계점</a:t>
            </a: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크기의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anchor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사용하지 않기 때문에 다양한 크기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형태의 객체를 포착하지 못함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-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하나의 예측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 box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converge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하는데 훨씬 긴 학습시간을 필요로 합니다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91466" lvl="1">
              <a:lnSpc>
                <a:spcPct val="150000"/>
              </a:lnSpc>
            </a:pP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제안한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DETR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Faster R-CNN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나은 성능을 보이면서도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heuristic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과정이나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post-processing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필요하지 않다는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점에서 큰 의의를 가짐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단점을 보완한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Faster R-CNN</a:t>
            </a: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 </a:t>
            </a: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나은 속도와 정확도를 가지는 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RT-DETR</a:t>
            </a: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만들어짐</a:t>
            </a:r>
            <a:endParaRPr lang="en-US" altLang="ko-KR" sz="2700" b="1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https://arxiv.org/pdf/2304.08069.pdf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DETRs Beat YOLOs on Real-time Object Detection &gt; - 2023. 4. 17.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D08A8F6-5FC1-CBF2-9405-03046CBA6A52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41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OVERVIEW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0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Computer Vision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YOLO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FASTER R-CNN</a:t>
            </a: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A356BA-068C-279C-1BF4-4EE2070774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5271088"/>
            <a:ext cx="16611600" cy="37936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216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0. Abstract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679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European Conference on Computer Vision </a:t>
            </a:r>
            <a:r>
              <a:rPr lang="ko-KR" altLang="en-US" sz="27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학회 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ECCV 2020)</a:t>
            </a:r>
          </a:p>
          <a:p>
            <a:pPr marL="748666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</a:t>
            </a:r>
            <a:r>
              <a:rPr lang="en-US" altLang="ko-KR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(bounding box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category label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집합을 찾는 과정</a:t>
            </a:r>
            <a:r>
              <a:rPr lang="en-US" altLang="ko-KR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endParaRPr lang="en-US" altLang="ko-KR" sz="27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 algn="just">
              <a:lnSpc>
                <a:spcPct val="150000"/>
              </a:lnSpc>
            </a:pPr>
            <a:r>
              <a:rPr lang="en-US" altLang="ko-KR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direct set prediction problem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간주하고 해결</a:t>
            </a:r>
            <a:endParaRPr lang="en-US" sz="27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Prior knowledge(NMS)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사용하지 않아 </a:t>
            </a:r>
            <a:r>
              <a:rPr 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detection pipeline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간소화</a:t>
            </a:r>
          </a:p>
          <a:p>
            <a:pPr marL="748666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쿼리를 </a:t>
            </a:r>
            <a:r>
              <a:rPr lang="ko-KR" altLang="en-US" sz="27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고정해놓고</a:t>
            </a:r>
            <a:r>
              <a:rPr lang="en-US" altLang="ko-KR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객체간 관계와 </a:t>
            </a: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Prediction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병렬적으로 추론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</a:p>
          <a:p>
            <a:pPr marL="748666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SOTA baseline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중 하나인 </a:t>
            </a: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Faster R-CNN, YOLO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매우 간단하고 나은 성능</a:t>
            </a:r>
            <a:endParaRPr lang="en-US" altLang="ko-KR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9B19DB-2E33-8155-8416-14AEF325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6" y="6563454"/>
            <a:ext cx="7754464" cy="2863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51A7350-2C14-5371-6B5D-CA420BBF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99" y="6498334"/>
            <a:ext cx="7554287" cy="29284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0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1. Introduction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243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Introduction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특징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- 1.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이분 매칭 손실 함수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+ 2. Transformer</a:t>
            </a:r>
            <a:endParaRPr lang="en-US" sz="27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기반의 </a:t>
            </a:r>
            <a:r>
              <a:rPr lang="en-US" altLang="ko-KR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encoder-decoder </a:t>
            </a:r>
            <a:r>
              <a:rPr lang="ko-KR" alt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</a:t>
            </a:r>
            <a:endParaRPr lang="en-US" altLang="ko-KR" sz="27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Backbone</a:t>
            </a:r>
            <a:r>
              <a:rPr lang="en-US" sz="27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ResNet-50, ResNet-101, DETR-R101, DETR-DC5, DETR-DC5-R101</a:t>
            </a: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EAB5A-AFCC-D2E6-3197-CCA9868C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41" y="5818739"/>
            <a:ext cx="15998718" cy="4175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12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2. Related work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492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아이디어 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&lt;1&gt; bipartite matching</a:t>
            </a:r>
            <a:endParaRPr lang="en-US" sz="2700" b="1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이분 매칭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(bipartite matching) : set prediction problem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직접적으로 해결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(directly)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 과정에서 이분 </a:t>
            </a:r>
            <a:r>
              <a:rPr lang="ko-KR" altLang="en-US" sz="27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매칭을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수행함으로써 인스턴스가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중복되지 않도록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유도함</a:t>
            </a:r>
            <a:endParaRPr lang="en-US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D6EF5E-6344-D6D6-C702-841ECF1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67100"/>
            <a:ext cx="13106393" cy="23290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EF00A4-D153-7B48-3D7D-8A15B5C76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95" y="7048500"/>
            <a:ext cx="13202805" cy="27342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89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2. Related work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186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아이디어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&lt;2&gt; transformer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NLP task vs DETR</a:t>
            </a: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9D8F356-3395-CB9B-CA93-D68DD789E9AC}"/>
              </a:ext>
            </a:extLst>
          </p:cNvPr>
          <p:cNvCxnSpPr>
            <a:cxnSpLocks/>
          </p:cNvCxnSpPr>
          <p:nvPr/>
        </p:nvCxnSpPr>
        <p:spPr>
          <a:xfrm>
            <a:off x="10515600" y="2996566"/>
            <a:ext cx="0" cy="6566534"/>
          </a:xfrm>
          <a:prstGeom prst="line">
            <a:avLst/>
          </a:prstGeom>
          <a:ln w="28575">
            <a:solidFill>
              <a:srgbClr val="FA64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E928D09-E85D-4E33-BC75-F37EDD273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8" y="3619118"/>
            <a:ext cx="9601200" cy="57211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1">
            <a:extLst>
              <a:ext uri="{FF2B5EF4-FFF2-40B4-BE49-F238E27FC236}">
                <a16:creationId xmlns:a16="http://schemas.microsoft.com/office/drawing/2014/main" id="{AC89D673-7E55-95DE-9895-FA35320FB106}"/>
              </a:ext>
            </a:extLst>
          </p:cNvPr>
          <p:cNvSpPr txBox="1"/>
          <p:nvPr/>
        </p:nvSpPr>
        <p:spPr>
          <a:xfrm>
            <a:off x="10562493" y="2798415"/>
            <a:ext cx="7772397" cy="6536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1466" lvl="1">
              <a:lnSpc>
                <a:spcPct val="200000"/>
              </a:lnSpc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문장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픽셀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91466" lvl="1">
              <a:lnSpc>
                <a:spcPct val="200000"/>
              </a:lnSpc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positional encoding</a:t>
            </a:r>
          </a:p>
          <a:p>
            <a:pPr marL="291466" lvl="1">
              <a:lnSpc>
                <a:spcPct val="200000"/>
              </a:lnSpc>
            </a:pPr>
            <a:r>
              <a:rPr 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 상관 없이 동일 값 출력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200000"/>
              </a:lnSpc>
            </a:pPr>
            <a:r>
              <a:rPr 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 </a:t>
            </a:r>
            <a:r>
              <a:rPr 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x, y axis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있는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2D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크기의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map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</a:t>
            </a:r>
            <a:endParaRPr lang="en-US" altLang="ko-KR" sz="2700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200000"/>
              </a:lnSpc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</a:t>
            </a:r>
          </a:p>
          <a:p>
            <a:pPr marL="291466" lvl="1">
              <a:lnSpc>
                <a:spcPct val="20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Masked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 attention </a:t>
            </a:r>
          </a:p>
          <a:p>
            <a:pPr marL="291466" lvl="1">
              <a:lnSpc>
                <a:spcPct val="200000"/>
              </a:lnSpc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Multi-head self-attention</a:t>
            </a:r>
          </a:p>
          <a:p>
            <a:pPr marL="291466" lvl="1">
              <a:lnSpc>
                <a:spcPct val="200000"/>
              </a:lnSpc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decoder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이후 하나의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head vs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개의 </a:t>
            </a:r>
            <a:r>
              <a:rPr lang="en-US" altLang="ko-KR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head</a:t>
            </a:r>
            <a:r>
              <a:rPr lang="en-US" sz="27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218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3. DETR Model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05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설명 들어가기 전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Hungarian algorithm -&gt; 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이분 매칭</a:t>
            </a: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</a:t>
            </a: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집합 사이의 일대일 대응 시 가장 비용이 적게 드는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bipartite matching(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이분 매칭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찾는 알고리즘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최소화 하는 값을 효율적으로 찾기 위해 사용</a:t>
            </a: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320522-22F9-85B6-AE6D-A595A06A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5448300"/>
            <a:ext cx="11247677" cy="43131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6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3. DETR Model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0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설명</a:t>
            </a:r>
            <a:endParaRPr lang="en-US" altLang="ko-KR" sz="2700" b="1" dirty="0">
              <a:solidFill>
                <a:srgbClr val="FA643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 set prediction loss (Find optimal matching)</a:t>
            </a: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7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DB7A6405-1812-098A-2119-347E6B11A47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42A945-44C2-E745-15D5-4FE2E8EF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5" y="3788838"/>
            <a:ext cx="7655516" cy="425026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450C1E-6E0C-5967-9F0E-C7CC5B443958}"/>
              </a:ext>
            </a:extLst>
          </p:cNvPr>
          <p:cNvCxnSpPr>
            <a:cxnSpLocks/>
          </p:cNvCxnSpPr>
          <p:nvPr/>
        </p:nvCxnSpPr>
        <p:spPr>
          <a:xfrm>
            <a:off x="9144000" y="2996566"/>
            <a:ext cx="0" cy="6566534"/>
          </a:xfrm>
          <a:prstGeom prst="line">
            <a:avLst/>
          </a:prstGeom>
          <a:ln w="28575">
            <a:solidFill>
              <a:srgbClr val="FA64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4FD8062-BA4E-877B-7339-6F450BC2C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572500"/>
            <a:ext cx="7315200" cy="1034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A18077-43CA-078C-C023-47EB3FF8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927" y="3303332"/>
            <a:ext cx="7455873" cy="53921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E5637C-1324-1A47-D4E3-4D87EFC04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197" y="8941215"/>
            <a:ext cx="7152403" cy="9078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C9BDFA-EE5A-079A-F94E-B4A847843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9223" y="1866900"/>
            <a:ext cx="4267796" cy="12955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9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3. DETR Model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C6D7406-F73C-EF72-87BC-111BC02F0136}"/>
              </a:ext>
            </a:extLst>
          </p:cNvPr>
          <p:cNvSpPr txBox="1"/>
          <p:nvPr/>
        </p:nvSpPr>
        <p:spPr>
          <a:xfrm>
            <a:off x="618678" y="1846136"/>
            <a:ext cx="17135921" cy="444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2" lvl="1" indent="-291466">
              <a:lnSpc>
                <a:spcPct val="150000"/>
              </a:lnSpc>
              <a:buFont typeface="Arial"/>
              <a:buChar char="•"/>
            </a:pPr>
            <a:r>
              <a:rPr lang="ko-KR" altLang="en-US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설명 </a:t>
            </a:r>
            <a:r>
              <a:rPr lang="en-US" altLang="ko-KR" sz="27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DETR architecture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Backbone: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추출하기 위해서 사용되는 구조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Transformer encoder: 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d×HW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 matrix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Positional encoding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정보를 더한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matrix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multi-head self-attention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통과시킵니다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Transformer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 상 입력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matrix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출력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matrix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크기는 동일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각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 layer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multi-head self-</a:t>
            </a:r>
            <a:r>
              <a:rPr lang="en-US" altLang="ko-KR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atttention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module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feed forward network(FFN)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구성되어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Transformer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구조는 입력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embedding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순서와 상관없이 같은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출력값을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생성하는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permutation-invariant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속성이 있기 때문에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 layer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 전에 입력 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91466" lvl="1">
              <a:lnSpc>
                <a:spcPct val="150000"/>
              </a:lnSpc>
            </a:pP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embedding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positional encoding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더해줌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query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그릇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슬롯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이미지의 어느 부분을 위주로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봐야할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일대일 </a:t>
            </a:r>
            <a:r>
              <a:rPr lang="ko-KR" altLang="en-US" sz="2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매칭을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어떻게 수행할지</a:t>
            </a:r>
            <a:endParaRPr lang="en-US" altLang="ko-KR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FD08A8F6-5FC1-CBF2-9405-03046CBA6A52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009CF8B-A20E-E27B-75DE-C127F8071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190500"/>
            <a:ext cx="7588756" cy="18971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13510A-EB47-CF4C-3A54-388C2F095E3F}"/>
              </a:ext>
            </a:extLst>
          </p:cNvPr>
          <p:cNvGrpSpPr/>
          <p:nvPr/>
        </p:nvGrpSpPr>
        <p:grpSpPr>
          <a:xfrm>
            <a:off x="1217237" y="6743700"/>
            <a:ext cx="8412667" cy="3068930"/>
            <a:chOff x="9525000" y="6743700"/>
            <a:chExt cx="8412667" cy="306893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3C8DC8A-51E7-E37D-21A8-DF2174D05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00" y="6743700"/>
              <a:ext cx="8412667" cy="306893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E6C023-A9B3-7C30-9111-62B4ECAF5DDB}"/>
                </a:ext>
              </a:extLst>
            </p:cNvPr>
            <p:cNvSpPr/>
            <p:nvPr/>
          </p:nvSpPr>
          <p:spPr>
            <a:xfrm>
              <a:off x="16535400" y="80391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95E679C-1816-F9E6-C838-908A36C2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9178" y="6562239"/>
            <a:ext cx="5334000" cy="34318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626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805</Words>
  <Application>Microsoft Office PowerPoint</Application>
  <PresentationFormat>사용자 지정</PresentationFormat>
  <Paragraphs>96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나눔스퀘어_ac</vt:lpstr>
      <vt:lpstr>Arial</vt:lpstr>
      <vt:lpstr>Nanum Gothic Bold</vt:lpstr>
      <vt:lpstr>Nanum Gothic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주황색 회색 심플하고 미니멀한 컨퍼런스 연구 교육 프레젠테이션</dc:title>
  <dc:creator>BaekDaeHwan</dc:creator>
  <cp:lastModifiedBy>백대환[ 학부재학 / 경제통계학부 빅데이터전공 ]</cp:lastModifiedBy>
  <cp:revision>13</cp:revision>
  <dcterms:created xsi:type="dcterms:W3CDTF">2006-08-16T00:00:00Z</dcterms:created>
  <dcterms:modified xsi:type="dcterms:W3CDTF">2024-01-24T06:08:34Z</dcterms:modified>
  <dc:identifier>DAFyvK06cNs</dc:identifier>
</cp:coreProperties>
</file>